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17"/>
  </p:notesMasterIdLst>
  <p:sldIdLst>
    <p:sldId id="348" r:id="rId4"/>
    <p:sldId id="355" r:id="rId5"/>
    <p:sldId id="357" r:id="rId6"/>
    <p:sldId id="359" r:id="rId7"/>
    <p:sldId id="362" r:id="rId8"/>
    <p:sldId id="363" r:id="rId9"/>
    <p:sldId id="364" r:id="rId10"/>
    <p:sldId id="365" r:id="rId11"/>
    <p:sldId id="366" r:id="rId12"/>
    <p:sldId id="367" r:id="rId13"/>
    <p:sldId id="368" r:id="rId14"/>
    <p:sldId id="369" r:id="rId15"/>
    <p:sldId id="346" r:id="rId16"/>
  </p:sldIdLst>
  <p:sldSz cx="12192000" cy="6858000"/>
  <p:notesSz cx="6858000" cy="9144000"/>
  <p:custShowLst>
    <p:custShow name="Custom Show 1" id="0">
      <p:sldLst>
        <p:sld r:id="rId4"/>
        <p:sld r:id="rId5"/>
        <p:sld r:id="rId6"/>
        <p:sld r:id="rId7"/>
        <p:sld r:id="rId8"/>
        <p:sld r:id="rId9"/>
        <p:sld r:id="rId10"/>
        <p:sld r:id="rId11"/>
        <p:sld r:id="rId12"/>
        <p:sld r:id="rId14"/>
        <p:sld r:id="rId15"/>
        <p:sld r:id="rId16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4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C5DB"/>
    <a:srgbClr val="4FC9E0"/>
    <a:srgbClr val="A50021"/>
    <a:srgbClr val="000000"/>
    <a:srgbClr val="292929"/>
    <a:srgbClr val="FF0066"/>
    <a:srgbClr val="99CC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07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710" y="67"/>
      </p:cViewPr>
      <p:guideLst>
        <p:guide orient="horz" pos="254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B47474-984A-4090-AC20-98242EB09510}"/>
              </a:ext>
            </a:extLst>
          </p:cNvPr>
          <p:cNvSpPr/>
          <p:nvPr userDrawn="1"/>
        </p:nvSpPr>
        <p:spPr>
          <a:xfrm>
            <a:off x="0" y="1988840"/>
            <a:ext cx="12192000" cy="28803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930F240-0CAF-4377-8C66-C79A9700127F}"/>
              </a:ext>
            </a:extLst>
          </p:cNvPr>
          <p:cNvSpPr/>
          <p:nvPr userDrawn="1"/>
        </p:nvSpPr>
        <p:spPr>
          <a:xfrm>
            <a:off x="6925208" y="5035013"/>
            <a:ext cx="4431324" cy="44887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" name="Graphic 14">
            <a:extLst>
              <a:ext uri="{FF2B5EF4-FFF2-40B4-BE49-F238E27FC236}">
                <a16:creationId xmlns:a16="http://schemas.microsoft.com/office/drawing/2014/main" id="{09D52290-FED8-432E-A9AF-895F42C29BF1}"/>
              </a:ext>
            </a:extLst>
          </p:cNvPr>
          <p:cNvGrpSpPr/>
          <p:nvPr userDrawn="1"/>
        </p:nvGrpSpPr>
        <p:grpSpPr>
          <a:xfrm>
            <a:off x="6859251" y="1585382"/>
            <a:ext cx="4568370" cy="3687236"/>
            <a:chOff x="2444748" y="555045"/>
            <a:chExt cx="7282048" cy="5727454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DF2C3D3-4FC4-450E-A75F-6CA28E9A260C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155DD87-3668-41CD-B8FE-F7680E231E68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1B24015-CBFE-4CE0-8A31-5115F8BF1167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E3E8073-D26E-4946-A0FB-859AFD2C5919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CFD02F-04CF-4A4F-B2ED-42A6C2D5743E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5426560-F548-478A-8C28-622AA658C2FC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4F41FF2-11EF-4478-BD9D-633C60DB9873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13A2F72-37C9-40A6-AB61-B60154A9A232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F356DA8-6399-4BA3-920F-87F949C1BAE2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004813" y="1717989"/>
            <a:ext cx="4255842" cy="2588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870C11E2-F55D-4B43-8F26-02B3875E4F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E85C5121-D524-4FA3-827E-5E1FC7C84C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www.wowTemplates.in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CBB24084-5D13-40D7-B877-E47BE1E73B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2288" y="2064492"/>
            <a:ext cx="2955610" cy="37532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3">
            <a:extLst>
              <a:ext uri="{FF2B5EF4-FFF2-40B4-BE49-F238E27FC236}">
                <a16:creationId xmlns:a16="http://schemas.microsoft.com/office/drawing/2014/main" id="{54A41B6F-0B5A-4314-8E6A-AA3960BCF10F}"/>
              </a:ext>
            </a:extLst>
          </p:cNvPr>
          <p:cNvGrpSpPr/>
          <p:nvPr userDrawn="1"/>
        </p:nvGrpSpPr>
        <p:grpSpPr>
          <a:xfrm>
            <a:off x="729449" y="1780758"/>
            <a:ext cx="2449180" cy="4305530"/>
            <a:chOff x="445712" y="1449040"/>
            <a:chExt cx="2113018" cy="3924176"/>
          </a:xfrm>
        </p:grpSpPr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703E15B8-6CE8-4239-8540-4DB466536A91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39CA128A-BAAF-43EE-A61E-48F072F23C46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6">
              <a:extLst>
                <a:ext uri="{FF2B5EF4-FFF2-40B4-BE49-F238E27FC236}">
                  <a16:creationId xmlns:a16="http://schemas.microsoft.com/office/drawing/2014/main" id="{9AFF85CE-C02B-4B53-AFD3-06E942BAC819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7">
                <a:extLst>
                  <a:ext uri="{FF2B5EF4-FFF2-40B4-BE49-F238E27FC236}">
                    <a16:creationId xmlns:a16="http://schemas.microsoft.com/office/drawing/2014/main" id="{F77DADA6-39EA-4F49-BF69-B54981F43A93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8">
                <a:extLst>
                  <a:ext uri="{FF2B5EF4-FFF2-40B4-BE49-F238E27FC236}">
                    <a16:creationId xmlns:a16="http://schemas.microsoft.com/office/drawing/2014/main" id="{414D168B-29C2-4210-B545-06CBEEFEF1C5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E6B1B6C-6A71-4B3B-A6B5-56A8DB4074E0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77656" y="2102271"/>
            <a:ext cx="2152765" cy="35621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7AACC8C0-0D02-450C-A4FB-05C1A86E40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9" r:id="rId14"/>
    <p:sldLayoutId id="2147483688" r:id="rId15"/>
    <p:sldLayoutId id="2147483687" r:id="rId16"/>
    <p:sldLayoutId id="2147483671" r:id="rId17"/>
    <p:sldLayoutId id="2147483672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5" Type="http://schemas.openxmlformats.org/officeDocument/2006/relationships/image" Target="../media/image15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5" Type="http://schemas.openxmlformats.org/officeDocument/2006/relationships/image" Target="../media/image15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9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15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17/06/relationships/model3d" Target="../media/model3d1.glb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15.png"/><Relationship Id="rId4" Type="http://schemas.openxmlformats.org/officeDocument/2006/relationships/image" Target="../media/image2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9CB76D4-497A-41E7-A9E6-8289D64660B5}"/>
              </a:ext>
            </a:extLst>
          </p:cNvPr>
          <p:cNvSpPr/>
          <p:nvPr/>
        </p:nvSpPr>
        <p:spPr>
          <a:xfrm>
            <a:off x="6759883" y="2551837"/>
            <a:ext cx="414087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i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Blockchain </a:t>
            </a:r>
          </a:p>
          <a:p>
            <a:pPr algn="ctr"/>
            <a:r>
              <a:rPr lang="en-US" sz="5400" b="1" i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Technology</a:t>
            </a:r>
            <a:endParaRPr lang="en-IN" sz="5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6D7128-CF4E-4E53-8D88-D46CA61B90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672" y="1326718"/>
            <a:ext cx="1186649" cy="12251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B8E865-9F09-4840-8F77-6F299175C4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419" y="1262602"/>
            <a:ext cx="1819920" cy="13533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700A2D-92CE-48C8-B282-B7DA1DBD6962}"/>
              </a:ext>
            </a:extLst>
          </p:cNvPr>
          <p:cNvSpPr txBox="1"/>
          <p:nvPr/>
        </p:nvSpPr>
        <p:spPr>
          <a:xfrm>
            <a:off x="621437" y="6107837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Presented to Professor Radha Parikh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989BF2-E42E-43D2-A712-D1432973E34E}"/>
              </a:ext>
            </a:extLst>
          </p:cNvPr>
          <p:cNvSpPr txBox="1"/>
          <p:nvPr/>
        </p:nvSpPr>
        <p:spPr>
          <a:xfrm>
            <a:off x="8830321" y="6107837"/>
            <a:ext cx="3070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Presented by Archit Agrawal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7" name="slide1">
            <a:hlinkClick r:id="" action="ppaction://media"/>
            <a:extLst>
              <a:ext uri="{FF2B5EF4-FFF2-40B4-BE49-F238E27FC236}">
                <a16:creationId xmlns:a16="http://schemas.microsoft.com/office/drawing/2014/main" id="{17285501-9464-45CA-A876-03165EB458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63464" y="13714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64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976"/>
    </mc:Choice>
    <mc:Fallback>
      <p:transition spd="slow" advTm="289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9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7"/>
        <p14:stopEvt time="28528" objId="7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D1A67F-26CF-41C6-97FB-BDDB03361F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400" dirty="0"/>
              <a:t>Improved Security and Privacy </a:t>
            </a:r>
            <a:endParaRPr lang="en-IN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44775-67F9-4309-89A7-B330E2D9B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8937" y="1415479"/>
            <a:ext cx="6334125" cy="24551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C596C1-2CE3-4D2B-8F21-EFB6B343498D}"/>
              </a:ext>
            </a:extLst>
          </p:cNvPr>
          <p:cNvSpPr txBox="1"/>
          <p:nvPr/>
        </p:nvSpPr>
        <p:spPr>
          <a:xfrm>
            <a:off x="3374993" y="4447713"/>
            <a:ext cx="5442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55C5DB"/>
                </a:solidFill>
              </a:rPr>
              <a:t>Proof of Work </a:t>
            </a:r>
            <a:r>
              <a:rPr lang="en-US" dirty="0">
                <a:solidFill>
                  <a:srgbClr val="55C5DB"/>
                </a:solidFill>
              </a:rPr>
              <a:t>– </a:t>
            </a:r>
            <a:r>
              <a:rPr lang="en-US" dirty="0">
                <a:solidFill>
                  <a:schemeClr val="bg1"/>
                </a:solidFill>
              </a:rPr>
              <a:t>It is a form of cryptographic proof in which one party proves to others that a certain amount of computation effort has been expended.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3" name="slide10">
            <a:hlinkClick r:id="" action="ppaction://media"/>
            <a:extLst>
              <a:ext uri="{FF2B5EF4-FFF2-40B4-BE49-F238E27FC236}">
                <a16:creationId xmlns:a16="http://schemas.microsoft.com/office/drawing/2014/main" id="{73DBABA8-22C5-4BC6-A551-550F3BB38B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9271" y="30621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20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605"/>
    </mc:Choice>
    <mc:Fallback>
      <p:transition spd="slow" advTm="67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2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3"/>
        <p14:stopEvt time="67346" objId="3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D1A67F-26CF-41C6-97FB-BDDB03361F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400" dirty="0"/>
              <a:t>Improved Security and Privacy </a:t>
            </a:r>
            <a:endParaRPr lang="en-IN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1DF719-7F5D-46B4-A280-697DE0FF8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0" y="1500372"/>
            <a:ext cx="6019800" cy="32580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2277BF-34AD-43E8-870A-917BDAB3BAAF}"/>
              </a:ext>
            </a:extLst>
          </p:cNvPr>
          <p:cNvSpPr txBox="1"/>
          <p:nvPr/>
        </p:nvSpPr>
        <p:spPr>
          <a:xfrm>
            <a:off x="3151573" y="5015884"/>
            <a:ext cx="5859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55C5DB"/>
                </a:solidFill>
              </a:rPr>
              <a:t>Consensus Algorithms </a:t>
            </a:r>
            <a:r>
              <a:rPr lang="en-US" dirty="0">
                <a:solidFill>
                  <a:srgbClr val="55C5DB"/>
                </a:solidFill>
              </a:rPr>
              <a:t>- </a:t>
            </a:r>
            <a:r>
              <a:rPr lang="en-US" b="0" i="0" dirty="0">
                <a:solidFill>
                  <a:schemeClr val="bg1"/>
                </a:solidFill>
                <a:effectLst/>
                <a:latin typeface="urw-din"/>
              </a:rPr>
              <a:t>A consensus algorithm is a procedure through which all the peers of the Blockchain network reach a </a:t>
            </a:r>
            <a:r>
              <a:rPr lang="en-US" i="0" dirty="0">
                <a:solidFill>
                  <a:schemeClr val="bg1"/>
                </a:solidFill>
                <a:effectLst/>
                <a:latin typeface="urw-din"/>
              </a:rPr>
              <a:t>common agreement </a:t>
            </a:r>
            <a:r>
              <a:rPr lang="en-US" b="0" i="0" dirty="0">
                <a:solidFill>
                  <a:schemeClr val="bg1"/>
                </a:solidFill>
                <a:effectLst/>
                <a:latin typeface="urw-din"/>
              </a:rPr>
              <a:t>about the present state of the distributed ledger.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" name="slide11">
            <a:hlinkClick r:id="" action="ppaction://media"/>
            <a:extLst>
              <a:ext uri="{FF2B5EF4-FFF2-40B4-BE49-F238E27FC236}">
                <a16:creationId xmlns:a16="http://schemas.microsoft.com/office/drawing/2014/main" id="{AA4AD389-F2CC-4D17-B439-591F9B60FE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09363" y="21426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63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516"/>
    </mc:Choice>
    <mc:Fallback>
      <p:transition spd="slow" advTm="24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4"/>
        <p14:stopEvt time="24019" objId="4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4ECA993-2330-4894-8D0A-0A09579B209E}"/>
              </a:ext>
            </a:extLst>
          </p:cNvPr>
          <p:cNvSpPr txBox="1"/>
          <p:nvPr/>
        </p:nvSpPr>
        <p:spPr>
          <a:xfrm>
            <a:off x="4689629" y="1222444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Where is Blockchain Technology used?</a:t>
            </a:r>
            <a:endParaRPr lang="en-IN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0E0B56-5D7C-4C1A-9287-3AB4A0F2AC05}"/>
              </a:ext>
            </a:extLst>
          </p:cNvPr>
          <p:cNvSpPr txBox="1"/>
          <p:nvPr/>
        </p:nvSpPr>
        <p:spPr>
          <a:xfrm>
            <a:off x="4822794" y="2413337"/>
            <a:ext cx="60945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FC9E0"/>
                </a:solidFill>
              </a:rPr>
              <a:t>Cryptocurrencies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4FC9E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FC9E0"/>
                </a:solidFill>
              </a:rPr>
              <a:t>Real Estate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4FC9E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FC9E0"/>
                </a:solidFill>
              </a:rPr>
              <a:t>Hospital Management System</a:t>
            </a:r>
            <a:endParaRPr lang="en-IN" sz="1800" dirty="0">
              <a:solidFill>
                <a:srgbClr val="4FC9E0"/>
              </a:solidFill>
            </a:endParaRPr>
          </a:p>
        </p:txBody>
      </p:sp>
      <p:pic>
        <p:nvPicPr>
          <p:cNvPr id="6" name="slide12">
            <a:hlinkClick r:id="" action="ppaction://media"/>
            <a:extLst>
              <a:ext uri="{FF2B5EF4-FFF2-40B4-BE49-F238E27FC236}">
                <a16:creationId xmlns:a16="http://schemas.microsoft.com/office/drawing/2014/main" id="{A021590F-41C6-4D42-848B-9C925169DB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5680" y="23713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888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803"/>
    </mc:Choice>
    <mc:Fallback>
      <p:transition spd="slow" advTm="318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6"/>
        <p14:stopEvt time="31576" objId="6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1" y="4609981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i="1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i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slide13">
            <a:hlinkClick r:id="" action="ppaction://media"/>
            <a:extLst>
              <a:ext uri="{FF2B5EF4-FFF2-40B4-BE49-F238E27FC236}">
                <a16:creationId xmlns:a16="http://schemas.microsoft.com/office/drawing/2014/main" id="{897C9445-C7A5-4F86-999E-AA0501CD41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5580" y="1927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41"/>
    </mc:Choice>
    <mc:Fallback>
      <p:transition spd="slow" advTm="248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2"/>
        <p14:stopEvt time="24841" objId="2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C40593-F99B-4AA5-AB31-7E62BD9CECDA}"/>
              </a:ext>
            </a:extLst>
          </p:cNvPr>
          <p:cNvSpPr txBox="1"/>
          <p:nvPr/>
        </p:nvSpPr>
        <p:spPr>
          <a:xfrm>
            <a:off x="6915705" y="2130641"/>
            <a:ext cx="45631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What is a Blockchain? </a:t>
            </a:r>
            <a:endParaRPr lang="en-IN" sz="36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343B96-969B-42FB-AC86-4FA9F15BC264}"/>
              </a:ext>
            </a:extLst>
          </p:cNvPr>
          <p:cNvSpPr txBox="1"/>
          <p:nvPr/>
        </p:nvSpPr>
        <p:spPr>
          <a:xfrm>
            <a:off x="6915705" y="3244334"/>
            <a:ext cx="45631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4FC9E0"/>
              </a:solidFill>
            </a:endParaRPr>
          </a:p>
          <a:p>
            <a:r>
              <a:rPr lang="en-US" dirty="0">
                <a:solidFill>
                  <a:srgbClr val="4FC9E0"/>
                </a:solidFill>
              </a:rPr>
              <a:t>It is a decentralized, distributed ledger that records the information of an asset and makes it difficult or nearly impossible to change it.</a:t>
            </a:r>
            <a:endParaRPr lang="en-IN" dirty="0">
              <a:solidFill>
                <a:srgbClr val="4FC9E0"/>
              </a:solidFill>
            </a:endParaRPr>
          </a:p>
        </p:txBody>
      </p:sp>
      <p:pic>
        <p:nvPicPr>
          <p:cNvPr id="5" name="slide2">
            <a:hlinkClick r:id="" action="ppaction://media"/>
            <a:extLst>
              <a:ext uri="{FF2B5EF4-FFF2-40B4-BE49-F238E27FC236}">
                <a16:creationId xmlns:a16="http://schemas.microsoft.com/office/drawing/2014/main" id="{8DFFAE0A-CBB3-4D81-A769-A5AFD533A8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78825" y="16611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98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80"/>
    </mc:Choice>
    <mc:Fallback>
      <p:transition spd="slow" advTm="18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5"/>
        <p14:stopEvt time="17640" objId="5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D59CB5-E025-478B-A013-80FD52A537D6}"/>
              </a:ext>
            </a:extLst>
          </p:cNvPr>
          <p:cNvSpPr txBox="1"/>
          <p:nvPr/>
        </p:nvSpPr>
        <p:spPr>
          <a:xfrm>
            <a:off x="6956760" y="1563339"/>
            <a:ext cx="41636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A common 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misconception</a:t>
            </a:r>
            <a:endParaRPr lang="en-IN" sz="36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0AE5A1-462C-48B2-AD60-104FED607BF2}"/>
              </a:ext>
            </a:extLst>
          </p:cNvPr>
          <p:cNvSpPr txBox="1"/>
          <p:nvPr/>
        </p:nvSpPr>
        <p:spPr>
          <a:xfrm>
            <a:off x="7166494" y="3510664"/>
            <a:ext cx="3744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4FC9E0"/>
                </a:solidFill>
              </a:rPr>
              <a:t>Bitcoin is not a Blockchain</a:t>
            </a:r>
            <a:endParaRPr lang="en-IN" sz="2400" dirty="0">
              <a:solidFill>
                <a:srgbClr val="4FC9E0"/>
              </a:solidFill>
            </a:endParaRPr>
          </a:p>
        </p:txBody>
      </p:sp>
      <p:pic>
        <p:nvPicPr>
          <p:cNvPr id="2" name="slide3">
            <a:hlinkClick r:id="" action="ppaction://media"/>
            <a:extLst>
              <a:ext uri="{FF2B5EF4-FFF2-40B4-BE49-F238E27FC236}">
                <a16:creationId xmlns:a16="http://schemas.microsoft.com/office/drawing/2014/main" id="{CE86617E-98DD-41E8-84F1-BA18187990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8745" y="14836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16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81"/>
    </mc:Choice>
    <mc:Fallback>
      <p:transition spd="slow" advTm="204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2"/>
        <p14:stopEvt time="20227" objId="2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2B0BA2-5E1E-4E4B-A64B-8707659C98B4}"/>
              </a:ext>
            </a:extLst>
          </p:cNvPr>
          <p:cNvSpPr txBox="1"/>
          <p:nvPr/>
        </p:nvSpPr>
        <p:spPr>
          <a:xfrm>
            <a:off x="5029196" y="639513"/>
            <a:ext cx="61611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What is a Blockchain? </a:t>
            </a:r>
            <a:endParaRPr lang="en-IN" sz="32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B1F5AF-2DDD-4A5C-9539-9B01B4D547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909" y="1829374"/>
            <a:ext cx="612559" cy="584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19DA5B-70D7-4708-9965-2DC7B756CC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541" y="2911876"/>
            <a:ext cx="550414" cy="7416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749C38-A72A-4911-8655-F384FB0BFC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630" y="1787924"/>
            <a:ext cx="1065320" cy="66767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904761-BFF0-41F9-B571-11BE63D0C458}"/>
              </a:ext>
            </a:extLst>
          </p:cNvPr>
          <p:cNvCxnSpPr/>
          <p:nvPr/>
        </p:nvCxnSpPr>
        <p:spPr>
          <a:xfrm>
            <a:off x="7048870" y="2112883"/>
            <a:ext cx="6569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366AB4EE-6872-4726-95E9-CAA1118CA5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454" y="1779046"/>
            <a:ext cx="1136342" cy="66767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5AD2DEB-BBC9-4AA3-B5D9-39081462D9FD}"/>
              </a:ext>
            </a:extLst>
          </p:cNvPr>
          <p:cNvCxnSpPr>
            <a:cxnSpLocks/>
          </p:cNvCxnSpPr>
          <p:nvPr/>
        </p:nvCxnSpPr>
        <p:spPr>
          <a:xfrm>
            <a:off x="8615776" y="2121761"/>
            <a:ext cx="6258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78D71CB-DBC0-4808-A933-95FD8460E34E}"/>
              </a:ext>
            </a:extLst>
          </p:cNvPr>
          <p:cNvSpPr txBox="1"/>
          <p:nvPr/>
        </p:nvSpPr>
        <p:spPr>
          <a:xfrm>
            <a:off x="7636021" y="358624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4FC9E0"/>
                </a:solidFill>
              </a:rPr>
              <a:t>Ledger</a:t>
            </a:r>
            <a:r>
              <a:rPr lang="en-US" dirty="0" err="1"/>
              <a:t>r</a:t>
            </a:r>
            <a:endParaRPr lang="en-IN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DBB63CA-6E61-47ED-BEC2-50542B0F71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630" y="4736239"/>
            <a:ext cx="4705166" cy="124358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6FF6E81-244F-443D-9933-6462D1A22860}"/>
              </a:ext>
            </a:extLst>
          </p:cNvPr>
          <p:cNvSpPr txBox="1"/>
          <p:nvPr/>
        </p:nvSpPr>
        <p:spPr>
          <a:xfrm>
            <a:off x="7385919" y="4284296"/>
            <a:ext cx="1479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FC9E0"/>
                </a:solidFill>
              </a:rPr>
              <a:t>A blockchain</a:t>
            </a:r>
            <a:endParaRPr lang="en-IN" dirty="0">
              <a:solidFill>
                <a:srgbClr val="4FC9E0"/>
              </a:solidFill>
            </a:endParaRPr>
          </a:p>
        </p:txBody>
      </p:sp>
      <p:pic>
        <p:nvPicPr>
          <p:cNvPr id="2" name="slide4">
            <a:hlinkClick r:id="" action="ppaction://media"/>
            <a:extLst>
              <a:ext uri="{FF2B5EF4-FFF2-40B4-BE49-F238E27FC236}">
                <a16:creationId xmlns:a16="http://schemas.microsoft.com/office/drawing/2014/main" id="{40C55FD5-6737-496B-8C8E-955492A7F5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53335" y="1521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483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1656"/>
    </mc:Choice>
    <mc:Fallback>
      <p:transition advTm="216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7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7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8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8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8" grpId="0"/>
      <p:bldP spid="31" grpId="0"/>
    </p:bldLst>
  </p:timing>
  <p:extLst>
    <p:ext uri="{E180D4A7-C9FB-4DFB-919C-405C955672EB}">
      <p14:showEvtLst xmlns:p14="http://schemas.microsoft.com/office/powerpoint/2010/main">
        <p14:playEvt time="0" objId="2"/>
        <p14:stopEvt time="20895" objId="2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D7F71B-F399-4A72-AF9D-C151098CBC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703494"/>
            <a:ext cx="11573197" cy="724247"/>
          </a:xfrm>
        </p:spPr>
        <p:txBody>
          <a:bodyPr/>
          <a:lstStyle/>
          <a:p>
            <a:r>
              <a:rPr lang="en-US" sz="4400" b="1" dirty="0"/>
              <a:t>Why is it called Blockchain? </a:t>
            </a:r>
            <a:endParaRPr lang="en-IN" sz="4400" b="1" dirty="0"/>
          </a:p>
          <a:p>
            <a:endParaRPr lang="en-IN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Dark Gray Cube">
                <a:extLst>
                  <a:ext uri="{FF2B5EF4-FFF2-40B4-BE49-F238E27FC236}">
                    <a16:creationId xmlns:a16="http://schemas.microsoft.com/office/drawing/2014/main" id="{E7F74FC4-1C4A-433B-BD66-20259AAAB2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89816475"/>
                  </p:ext>
                </p:extLst>
              </p:nvPr>
            </p:nvGraphicFramePr>
            <p:xfrm>
              <a:off x="3043384" y="1443016"/>
              <a:ext cx="1442314" cy="169080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442314" cy="1690800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1726238" ay="2296551" az="112706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7257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Dark Gray Cube">
                <a:extLst>
                  <a:ext uri="{FF2B5EF4-FFF2-40B4-BE49-F238E27FC236}">
                    <a16:creationId xmlns:a16="http://schemas.microsoft.com/office/drawing/2014/main" id="{E7F74FC4-1C4A-433B-BD66-20259AAAB2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43384" y="1443016"/>
                <a:ext cx="1442314" cy="16908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FBD219DF-A04F-449F-A087-E1DC487453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658" y="3724185"/>
            <a:ext cx="5559092" cy="23284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93462D-39DC-4C4D-BE82-EE140E2932A3}"/>
              </a:ext>
            </a:extLst>
          </p:cNvPr>
          <p:cNvSpPr txBox="1"/>
          <p:nvPr/>
        </p:nvSpPr>
        <p:spPr>
          <a:xfrm>
            <a:off x="4884937" y="1826751"/>
            <a:ext cx="6094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FC9E0"/>
                </a:solidFill>
              </a:rPr>
              <a:t>Relevant Information depending on use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FC9E0"/>
                </a:solidFill>
              </a:rPr>
              <a:t>Hash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FC9E0"/>
                </a:solidFill>
              </a:rPr>
              <a:t>Hash of Previous Block</a:t>
            </a:r>
            <a:endParaRPr lang="en-IN" dirty="0">
              <a:solidFill>
                <a:srgbClr val="4FC9E0"/>
              </a:solidFill>
            </a:endParaRPr>
          </a:p>
        </p:txBody>
      </p:sp>
      <p:pic>
        <p:nvPicPr>
          <p:cNvPr id="6" name="slide5">
            <a:hlinkClick r:id="" action="ppaction://media"/>
            <a:extLst>
              <a:ext uri="{FF2B5EF4-FFF2-40B4-BE49-F238E27FC236}">
                <a16:creationId xmlns:a16="http://schemas.microsoft.com/office/drawing/2014/main" id="{228854B9-1877-4147-B3C6-F59B820EA2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42111" y="14980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20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27"/>
    </mc:Choice>
    <mc:Fallback>
      <p:transition spd="slow" advTm="500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1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35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39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6"/>
        <p14:stopEvt time="49332" objId="6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FAADD38-C7C5-4C0B-95CB-F8294DD75014}"/>
              </a:ext>
            </a:extLst>
          </p:cNvPr>
          <p:cNvSpPr txBox="1"/>
          <p:nvPr/>
        </p:nvSpPr>
        <p:spPr>
          <a:xfrm>
            <a:off x="6096000" y="867338"/>
            <a:ext cx="37996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Why Blockchain?</a:t>
            </a:r>
            <a:endParaRPr lang="en-IN" sz="32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60A87-F261-45AD-838D-E7F3143DAF7A}"/>
              </a:ext>
            </a:extLst>
          </p:cNvPr>
          <p:cNvSpPr txBox="1"/>
          <p:nvPr/>
        </p:nvSpPr>
        <p:spPr>
          <a:xfrm>
            <a:off x="5825231" y="2199083"/>
            <a:ext cx="43411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FC9E0"/>
                </a:solidFill>
              </a:rPr>
              <a:t>Decentralized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FC9E0"/>
                </a:solidFill>
              </a:rPr>
              <a:t>Distributed Ledger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4FC9E0"/>
                </a:solidFill>
              </a:rPr>
              <a:t>Reduces Corruption</a:t>
            </a:r>
            <a:endParaRPr lang="en-US" sz="2000" dirty="0">
              <a:solidFill>
                <a:srgbClr val="4FC9E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4FC9E0"/>
                </a:solidFill>
              </a:rPr>
              <a:t>Efficiency and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4FC9E0"/>
                </a:solidFill>
              </a:rPr>
              <a:t>Reduced Costs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4FC9E0"/>
                </a:solidFill>
              </a:rPr>
              <a:t>Trust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4FC9E0"/>
                </a:solidFill>
              </a:rPr>
              <a:t>Improved Security and Privacy</a:t>
            </a:r>
          </a:p>
        </p:txBody>
      </p:sp>
      <p:pic>
        <p:nvPicPr>
          <p:cNvPr id="2" name="slide6">
            <a:hlinkClick r:id="" action="ppaction://media"/>
            <a:extLst>
              <a:ext uri="{FF2B5EF4-FFF2-40B4-BE49-F238E27FC236}">
                <a16:creationId xmlns:a16="http://schemas.microsoft.com/office/drawing/2014/main" id="{829559CF-AA7E-4C04-844E-D18A0B843A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17824" y="20162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61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07"/>
    </mc:Choice>
    <mc:Fallback>
      <p:transition spd="slow" advTm="88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2"/>
        <p14:stopEvt time="7888" objId="2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774EEC-BA29-4D22-A84E-A0CFB48491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Decentralized Structure</a:t>
            </a:r>
            <a:endParaRPr lang="en-IN" sz="44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61DCBB-C50A-4B6A-914D-04E0815388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847" y="1336089"/>
            <a:ext cx="1162974" cy="106976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C759B97-2AB4-4332-8D8A-86FB79D57A0F}"/>
              </a:ext>
            </a:extLst>
          </p:cNvPr>
          <p:cNvCxnSpPr>
            <a:cxnSpLocks/>
          </p:cNvCxnSpPr>
          <p:nvPr/>
        </p:nvCxnSpPr>
        <p:spPr>
          <a:xfrm>
            <a:off x="3897298" y="1852474"/>
            <a:ext cx="9587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BDA89A-51E4-416B-A5F6-63B958D42613}"/>
              </a:ext>
            </a:extLst>
          </p:cNvPr>
          <p:cNvCxnSpPr>
            <a:cxnSpLocks/>
          </p:cNvCxnSpPr>
          <p:nvPr/>
        </p:nvCxnSpPr>
        <p:spPr>
          <a:xfrm>
            <a:off x="6926063" y="1852474"/>
            <a:ext cx="9587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BE5CEE3-4652-486C-8500-533FC67F023C}"/>
              </a:ext>
            </a:extLst>
          </p:cNvPr>
          <p:cNvSpPr txBox="1"/>
          <p:nvPr/>
        </p:nvSpPr>
        <p:spPr>
          <a:xfrm>
            <a:off x="3142694" y="1609359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1F4D4C-77F2-4C8A-A393-AE6A180B7524}"/>
              </a:ext>
            </a:extLst>
          </p:cNvPr>
          <p:cNvSpPr txBox="1"/>
          <p:nvPr/>
        </p:nvSpPr>
        <p:spPr>
          <a:xfrm>
            <a:off x="8214460" y="1607140"/>
            <a:ext cx="423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Q</a:t>
            </a:r>
            <a:endParaRPr lang="en-IN" sz="2400" dirty="0">
              <a:solidFill>
                <a:schemeClr val="bg1"/>
              </a:solidFill>
            </a:endParaRPr>
          </a:p>
        </p:txBody>
      </p: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41C47983-F8E5-46AF-BA0A-8FA77ED7ECAD}"/>
              </a:ext>
            </a:extLst>
          </p:cNvPr>
          <p:cNvCxnSpPr>
            <a:cxnSpLocks/>
          </p:cNvCxnSpPr>
          <p:nvPr/>
        </p:nvCxnSpPr>
        <p:spPr>
          <a:xfrm>
            <a:off x="3803426" y="3555874"/>
            <a:ext cx="4173813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E41F0A7-2229-4857-898D-8944B4196B06}"/>
              </a:ext>
            </a:extLst>
          </p:cNvPr>
          <p:cNvSpPr txBox="1"/>
          <p:nvPr/>
        </p:nvSpPr>
        <p:spPr>
          <a:xfrm>
            <a:off x="4634144" y="3693675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55C5DB"/>
                </a:solidFill>
              </a:rPr>
              <a:t>No third party required</a:t>
            </a:r>
            <a:endParaRPr lang="en-IN" b="1" dirty="0">
              <a:solidFill>
                <a:srgbClr val="55C5DB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51BEEC-DA60-472F-B48A-845B22BE7E72}"/>
              </a:ext>
            </a:extLst>
          </p:cNvPr>
          <p:cNvSpPr txBox="1"/>
          <p:nvPr/>
        </p:nvSpPr>
        <p:spPr>
          <a:xfrm>
            <a:off x="3142694" y="3325041"/>
            <a:ext cx="423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8A4D19-6CAF-45F5-A465-69036F52111A}"/>
              </a:ext>
            </a:extLst>
          </p:cNvPr>
          <p:cNvSpPr txBox="1"/>
          <p:nvPr/>
        </p:nvSpPr>
        <p:spPr>
          <a:xfrm>
            <a:off x="8343044" y="3337741"/>
            <a:ext cx="423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Q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slide7">
            <a:hlinkClick r:id="" action="ppaction://media"/>
            <a:extLst>
              <a:ext uri="{FF2B5EF4-FFF2-40B4-BE49-F238E27FC236}">
                <a16:creationId xmlns:a16="http://schemas.microsoft.com/office/drawing/2014/main" id="{DBDB9629-6157-4911-AAB1-B77971710C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2112" y="16961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4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617"/>
    </mc:Choice>
    <mc:Fallback>
      <p:transition spd="slow" advTm="346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3"/>
        <p14:stopEvt time="33468" objId="3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DEBBB9-5EAE-4EAC-BC29-EFCFEE2509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400" dirty="0"/>
              <a:t>Distributed Ledger</a:t>
            </a:r>
            <a:endParaRPr lang="en-IN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7E1E8D-9FE7-4BD7-B0F5-BFEAE9C561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827" y="1666875"/>
            <a:ext cx="7537142" cy="3524250"/>
          </a:xfrm>
          <a:prstGeom prst="rect">
            <a:avLst/>
          </a:prstGeom>
        </p:spPr>
      </p:pic>
      <p:pic>
        <p:nvPicPr>
          <p:cNvPr id="3" name="slide8">
            <a:hlinkClick r:id="" action="ppaction://media"/>
            <a:extLst>
              <a:ext uri="{FF2B5EF4-FFF2-40B4-BE49-F238E27FC236}">
                <a16:creationId xmlns:a16="http://schemas.microsoft.com/office/drawing/2014/main" id="{5AEDD00F-C6F5-4BE4-AE4B-7CC0806F6F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845" y="21426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545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52"/>
    </mc:Choice>
    <mc:Fallback>
      <p:transition spd="slow" advTm="261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3"/>
        <p14:stopEvt time="25484" objId="3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C16106-F5E1-4EDE-B740-D2892A2DE7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0061" y="1777691"/>
            <a:ext cx="11573197" cy="724247"/>
          </a:xfrm>
        </p:spPr>
        <p:txBody>
          <a:bodyPr/>
          <a:lstStyle/>
          <a:p>
            <a:r>
              <a:rPr lang="en-US" sz="4400" dirty="0"/>
              <a:t>How is blockchain cheap and efficient?</a:t>
            </a:r>
            <a:endParaRPr lang="en-IN" sz="4400" dirty="0"/>
          </a:p>
        </p:txBody>
      </p:sp>
      <p:pic>
        <p:nvPicPr>
          <p:cNvPr id="3" name="slide9">
            <a:hlinkClick r:id="" action="ppaction://media"/>
            <a:extLst>
              <a:ext uri="{FF2B5EF4-FFF2-40B4-BE49-F238E27FC236}">
                <a16:creationId xmlns:a16="http://schemas.microsoft.com/office/drawing/2014/main" id="{E34C2A15-DE3A-42A6-815E-22D8B989BF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53335" y="15724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906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830"/>
    </mc:Choice>
    <mc:Fallback>
      <p:transition spd="slow" advTm="50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3"/>
        <p14:stopEvt time="50487" objId="3"/>
      </p14:showEvtLst>
    </p:ext>
  </p:extLst>
</p:sld>
</file>

<file path=ppt/theme/theme1.xml><?xml version="1.0" encoding="utf-8"?>
<a:theme xmlns:a="http://schemas.openxmlformats.org/drawingml/2006/main" name="Cover and End Slide Master">
  <a:themeElements>
    <a:clrScheme name="ALLPPT-4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4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4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3700</TotalTime>
  <Words>194</Words>
  <Application>Microsoft Office PowerPoint</Application>
  <PresentationFormat>Widescreen</PresentationFormat>
  <Paragraphs>44</Paragraphs>
  <Slides>13</Slides>
  <Notes>0</Notes>
  <HiddenSlides>0</HiddenSlides>
  <MMClips>13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  <vt:variant>
        <vt:lpstr>Custom Shows</vt:lpstr>
      </vt:variant>
      <vt:variant>
        <vt:i4>1</vt:i4>
      </vt:variant>
    </vt:vector>
  </HeadingPairs>
  <TitlesOfParts>
    <vt:vector size="20" baseType="lpstr">
      <vt:lpstr>Arial</vt:lpstr>
      <vt:lpstr>Calibri</vt:lpstr>
      <vt:lpstr>urw-din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Archit</cp:lastModifiedBy>
  <cp:revision>190</cp:revision>
  <dcterms:created xsi:type="dcterms:W3CDTF">2020-01-20T05:08:25Z</dcterms:created>
  <dcterms:modified xsi:type="dcterms:W3CDTF">2021-11-07T16:12:45Z</dcterms:modified>
</cp:coreProperties>
</file>